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74" r:id="rId1"/>
  </p:sldMasterIdLst>
  <p:notesMasterIdLst>
    <p:notesMasterId r:id="rId34"/>
  </p:notesMasterIdLst>
  <p:sldIdLst>
    <p:sldId id="257" r:id="rId2"/>
    <p:sldId id="548" r:id="rId3"/>
    <p:sldId id="549" r:id="rId4"/>
    <p:sldId id="288" r:id="rId5"/>
    <p:sldId id="291" r:id="rId6"/>
    <p:sldId id="538" r:id="rId7"/>
    <p:sldId id="523" r:id="rId8"/>
    <p:sldId id="521" r:id="rId9"/>
    <p:sldId id="524" r:id="rId10"/>
    <p:sldId id="531" r:id="rId11"/>
    <p:sldId id="535" r:id="rId12"/>
    <p:sldId id="552" r:id="rId13"/>
    <p:sldId id="539" r:id="rId14"/>
    <p:sldId id="542" r:id="rId15"/>
    <p:sldId id="533" r:id="rId16"/>
    <p:sldId id="301" r:id="rId17"/>
    <p:sldId id="540" r:id="rId18"/>
    <p:sldId id="543" r:id="rId19"/>
    <p:sldId id="518" r:id="rId20"/>
    <p:sldId id="520" r:id="rId21"/>
    <p:sldId id="553" r:id="rId22"/>
    <p:sldId id="514" r:id="rId23"/>
    <p:sldId id="544" r:id="rId24"/>
    <p:sldId id="551" r:id="rId25"/>
    <p:sldId id="554" r:id="rId26"/>
    <p:sldId id="522" r:id="rId27"/>
    <p:sldId id="545" r:id="rId28"/>
    <p:sldId id="555" r:id="rId29"/>
    <p:sldId id="550" r:id="rId30"/>
    <p:sldId id="546" r:id="rId31"/>
    <p:sldId id="528" r:id="rId32"/>
    <p:sldId id="308" r:id="rId33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6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48832-37F5-4DC8-BEF8-DC077CC436AB}" type="doc">
      <dgm:prSet loTypeId="urn:microsoft.com/office/officeart/2005/8/layout/cycle8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81E64BA9-568B-4F2B-BADD-B8910CE54715}">
      <dgm:prSet phldrT="[Texto]" custT="1"/>
      <dgm:spPr/>
      <dgm:t>
        <a:bodyPr/>
        <a:lstStyle/>
        <a:p>
          <a:r>
            <a:rPr lang="es-EC" sz="1800" dirty="0"/>
            <a:t>GARANTIZAR</a:t>
          </a:r>
        </a:p>
      </dgm:t>
    </dgm:pt>
    <dgm:pt modelId="{6F8C7B02-C866-40E6-9FA9-6E911285D1A7}" type="parTrans" cxnId="{682C6FE5-97B5-4A23-A315-CC0E7E1EA4D3}">
      <dgm:prSet/>
      <dgm:spPr/>
      <dgm:t>
        <a:bodyPr/>
        <a:lstStyle/>
        <a:p>
          <a:endParaRPr lang="es-EC"/>
        </a:p>
      </dgm:t>
    </dgm:pt>
    <dgm:pt modelId="{2650A136-CBCB-455F-BFAC-13B5B8B33EF6}" type="sibTrans" cxnId="{682C6FE5-97B5-4A23-A315-CC0E7E1EA4D3}">
      <dgm:prSet/>
      <dgm:spPr/>
      <dgm:t>
        <a:bodyPr/>
        <a:lstStyle/>
        <a:p>
          <a:endParaRPr lang="es-EC" dirty="0"/>
        </a:p>
      </dgm:t>
    </dgm:pt>
    <dgm:pt modelId="{4D6DB3DA-BCD4-4BC7-8B88-607D5E855F59}">
      <dgm:prSet phldrT="[Texto]"/>
      <dgm:spPr/>
      <dgm:t>
        <a:bodyPr/>
        <a:lstStyle/>
        <a:p>
          <a:r>
            <a:rPr lang="es-EC" dirty="0"/>
            <a:t>FACILITAR</a:t>
          </a:r>
        </a:p>
      </dgm:t>
    </dgm:pt>
    <dgm:pt modelId="{554FCD94-9595-4D14-90DC-9792752DDB10}" type="parTrans" cxnId="{06A066CE-F6E6-4909-9F4B-4D77EB752446}">
      <dgm:prSet/>
      <dgm:spPr/>
      <dgm:t>
        <a:bodyPr/>
        <a:lstStyle/>
        <a:p>
          <a:endParaRPr lang="es-EC"/>
        </a:p>
      </dgm:t>
    </dgm:pt>
    <dgm:pt modelId="{09F7F65F-CAC7-450B-A3B9-CF70A3CFC014}" type="sibTrans" cxnId="{06A066CE-F6E6-4909-9F4B-4D77EB752446}">
      <dgm:prSet/>
      <dgm:spPr/>
      <dgm:t>
        <a:bodyPr/>
        <a:lstStyle/>
        <a:p>
          <a:endParaRPr lang="es-EC" dirty="0"/>
        </a:p>
      </dgm:t>
    </dgm:pt>
    <dgm:pt modelId="{7F425769-DB18-445C-9C27-9BFCE22B778A}">
      <dgm:prSet phldrT="[Texto]"/>
      <dgm:spPr/>
      <dgm:t>
        <a:bodyPr/>
        <a:lstStyle/>
        <a:p>
          <a:r>
            <a:rPr lang="es-EC" dirty="0"/>
            <a:t>VIGILAR</a:t>
          </a:r>
        </a:p>
      </dgm:t>
    </dgm:pt>
    <dgm:pt modelId="{2DD98286-30B1-4EA2-A495-6B0211BC1E44}" type="parTrans" cxnId="{0D0EFBB1-1DD9-486F-B838-54DDAB0BB97A}">
      <dgm:prSet/>
      <dgm:spPr/>
      <dgm:t>
        <a:bodyPr/>
        <a:lstStyle/>
        <a:p>
          <a:endParaRPr lang="es-EC"/>
        </a:p>
      </dgm:t>
    </dgm:pt>
    <dgm:pt modelId="{ADE7A995-FB1F-4332-A80E-8CCD2BC067AB}" type="sibTrans" cxnId="{0D0EFBB1-1DD9-486F-B838-54DDAB0BB97A}">
      <dgm:prSet/>
      <dgm:spPr/>
      <dgm:t>
        <a:bodyPr/>
        <a:lstStyle/>
        <a:p>
          <a:endParaRPr lang="es-EC" dirty="0"/>
        </a:p>
      </dgm:t>
    </dgm:pt>
    <dgm:pt modelId="{A9975F2D-9F48-42DF-9820-EA09190A596F}">
      <dgm:prSet phldrT="[Texto]"/>
      <dgm:spPr/>
      <dgm:t>
        <a:bodyPr/>
        <a:lstStyle/>
        <a:p>
          <a:r>
            <a:rPr lang="es-EC" dirty="0"/>
            <a:t>PREVENIR Y EVITAR</a:t>
          </a:r>
        </a:p>
      </dgm:t>
    </dgm:pt>
    <dgm:pt modelId="{09EDE9FB-BF14-41AE-98F2-62DD7D9CDB0F}" type="parTrans" cxnId="{030BB3FB-5EAD-4AF5-A16A-04C542B09C70}">
      <dgm:prSet/>
      <dgm:spPr/>
      <dgm:t>
        <a:bodyPr/>
        <a:lstStyle/>
        <a:p>
          <a:endParaRPr lang="es-EC"/>
        </a:p>
      </dgm:t>
    </dgm:pt>
    <dgm:pt modelId="{BFE4707F-A6DB-4FE6-B03D-3931331BC51F}" type="sibTrans" cxnId="{030BB3FB-5EAD-4AF5-A16A-04C542B09C70}">
      <dgm:prSet/>
      <dgm:spPr/>
      <dgm:t>
        <a:bodyPr/>
        <a:lstStyle/>
        <a:p>
          <a:endParaRPr lang="es-EC" dirty="0"/>
        </a:p>
      </dgm:t>
    </dgm:pt>
    <dgm:pt modelId="{69CD9579-4911-48D1-B234-57C9A77DE9C4}" type="pres">
      <dgm:prSet presAssocID="{E0848832-37F5-4DC8-BEF8-DC077CC436AB}" presName="compositeShape" presStyleCnt="0">
        <dgm:presLayoutVars>
          <dgm:chMax val="7"/>
          <dgm:dir/>
          <dgm:resizeHandles val="exact"/>
        </dgm:presLayoutVars>
      </dgm:prSet>
      <dgm:spPr/>
    </dgm:pt>
    <dgm:pt modelId="{3E3251D5-A641-48C4-AA0C-DE1B6580FD9C}" type="pres">
      <dgm:prSet presAssocID="{E0848832-37F5-4DC8-BEF8-DC077CC436AB}" presName="wedge1" presStyleLbl="node1" presStyleIdx="0" presStyleCnt="4" custScaleX="107166"/>
      <dgm:spPr/>
    </dgm:pt>
    <dgm:pt modelId="{7483C846-C5DD-4362-BA1C-CC7015E2D347}" type="pres">
      <dgm:prSet presAssocID="{E0848832-37F5-4DC8-BEF8-DC077CC436AB}" presName="dummy1a" presStyleCnt="0"/>
      <dgm:spPr/>
    </dgm:pt>
    <dgm:pt modelId="{9AF3892C-421D-4BD5-8D34-0B497BE0FB5F}" type="pres">
      <dgm:prSet presAssocID="{E0848832-37F5-4DC8-BEF8-DC077CC436AB}" presName="dummy1b" presStyleCnt="0"/>
      <dgm:spPr/>
    </dgm:pt>
    <dgm:pt modelId="{1869A076-4225-468B-B125-15F689E491D9}" type="pres">
      <dgm:prSet presAssocID="{E0848832-37F5-4DC8-BEF8-DC077CC436A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8E36E94-9E95-4DA1-B7BE-2A37CC6DD93C}" type="pres">
      <dgm:prSet presAssocID="{E0848832-37F5-4DC8-BEF8-DC077CC436AB}" presName="wedge2" presStyleLbl="node1" presStyleIdx="1" presStyleCnt="4"/>
      <dgm:spPr/>
    </dgm:pt>
    <dgm:pt modelId="{627442B2-9445-4FB9-AC73-427CDE6B36B3}" type="pres">
      <dgm:prSet presAssocID="{E0848832-37F5-4DC8-BEF8-DC077CC436AB}" presName="dummy2a" presStyleCnt="0"/>
      <dgm:spPr/>
    </dgm:pt>
    <dgm:pt modelId="{7D083860-D1F0-4CB8-B552-85B97ED229DE}" type="pres">
      <dgm:prSet presAssocID="{E0848832-37F5-4DC8-BEF8-DC077CC436AB}" presName="dummy2b" presStyleCnt="0"/>
      <dgm:spPr/>
    </dgm:pt>
    <dgm:pt modelId="{EDD5F941-D057-4BC8-9F12-29678095EA23}" type="pres">
      <dgm:prSet presAssocID="{E0848832-37F5-4DC8-BEF8-DC077CC436A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A310106-F104-4D9A-A5E1-75E3218250E5}" type="pres">
      <dgm:prSet presAssocID="{E0848832-37F5-4DC8-BEF8-DC077CC436AB}" presName="wedge3" presStyleLbl="node1" presStyleIdx="2" presStyleCnt="4"/>
      <dgm:spPr/>
    </dgm:pt>
    <dgm:pt modelId="{B6399138-B5C5-4E02-B5A5-2FBED971C86B}" type="pres">
      <dgm:prSet presAssocID="{E0848832-37F5-4DC8-BEF8-DC077CC436AB}" presName="dummy3a" presStyleCnt="0"/>
      <dgm:spPr/>
    </dgm:pt>
    <dgm:pt modelId="{DDB42CF7-950B-422E-88B2-97832BBC5FF0}" type="pres">
      <dgm:prSet presAssocID="{E0848832-37F5-4DC8-BEF8-DC077CC436AB}" presName="dummy3b" presStyleCnt="0"/>
      <dgm:spPr/>
    </dgm:pt>
    <dgm:pt modelId="{8F11BDC7-86FF-4C45-A884-A72C55C03CA0}" type="pres">
      <dgm:prSet presAssocID="{E0848832-37F5-4DC8-BEF8-DC077CC436A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5920994-57CA-4B34-997F-EA8995BD070A}" type="pres">
      <dgm:prSet presAssocID="{E0848832-37F5-4DC8-BEF8-DC077CC436AB}" presName="wedge4" presStyleLbl="node1" presStyleIdx="3" presStyleCnt="4"/>
      <dgm:spPr/>
    </dgm:pt>
    <dgm:pt modelId="{D13DC621-8CF8-4DA5-89AF-B8E2D00F94AE}" type="pres">
      <dgm:prSet presAssocID="{E0848832-37F5-4DC8-BEF8-DC077CC436AB}" presName="dummy4a" presStyleCnt="0"/>
      <dgm:spPr/>
    </dgm:pt>
    <dgm:pt modelId="{CB4C5A50-21C0-478C-9D15-D19839B79AF5}" type="pres">
      <dgm:prSet presAssocID="{E0848832-37F5-4DC8-BEF8-DC077CC436AB}" presName="dummy4b" presStyleCnt="0"/>
      <dgm:spPr/>
    </dgm:pt>
    <dgm:pt modelId="{D0B776E7-4FD8-4161-96F0-38C3517FC972}" type="pres">
      <dgm:prSet presAssocID="{E0848832-37F5-4DC8-BEF8-DC077CC436A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4A5A2E1-4BC5-458B-9BA7-41FEDEF0E007}" type="pres">
      <dgm:prSet presAssocID="{2650A136-CBCB-455F-BFAC-13B5B8B33EF6}" presName="arrowWedge1" presStyleLbl="fgSibTrans2D1" presStyleIdx="0" presStyleCnt="4"/>
      <dgm:spPr/>
    </dgm:pt>
    <dgm:pt modelId="{42E74089-9CAB-4A3B-974F-2C9E4676E73E}" type="pres">
      <dgm:prSet presAssocID="{09F7F65F-CAC7-450B-A3B9-CF70A3CFC014}" presName="arrowWedge2" presStyleLbl="fgSibTrans2D1" presStyleIdx="1" presStyleCnt="4"/>
      <dgm:spPr/>
    </dgm:pt>
    <dgm:pt modelId="{88EFFF16-A147-416E-A4E7-C5D990EE6802}" type="pres">
      <dgm:prSet presAssocID="{ADE7A995-FB1F-4332-A80E-8CCD2BC067AB}" presName="arrowWedge3" presStyleLbl="fgSibTrans2D1" presStyleIdx="2" presStyleCnt="4"/>
      <dgm:spPr/>
    </dgm:pt>
    <dgm:pt modelId="{1E4A9845-90CA-4E66-8DD8-122E448B1ACB}" type="pres">
      <dgm:prSet presAssocID="{BFE4707F-A6DB-4FE6-B03D-3931331BC51F}" presName="arrowWedge4" presStyleLbl="fgSibTrans2D1" presStyleIdx="3" presStyleCnt="4"/>
      <dgm:spPr/>
    </dgm:pt>
  </dgm:ptLst>
  <dgm:cxnLst>
    <dgm:cxn modelId="{959E251C-1F04-4649-BE66-5C8503D3A57E}" type="presOf" srcId="{81E64BA9-568B-4F2B-BADD-B8910CE54715}" destId="{3E3251D5-A641-48C4-AA0C-DE1B6580FD9C}" srcOrd="0" destOrd="0" presId="urn:microsoft.com/office/officeart/2005/8/layout/cycle8"/>
    <dgm:cxn modelId="{3A734B5B-824A-4788-85ED-E04879F720FA}" type="presOf" srcId="{4D6DB3DA-BCD4-4BC7-8B88-607D5E855F59}" destId="{E8E36E94-9E95-4DA1-B7BE-2A37CC6DD93C}" srcOrd="0" destOrd="0" presId="urn:microsoft.com/office/officeart/2005/8/layout/cycle8"/>
    <dgm:cxn modelId="{9016446C-3973-4F80-B449-271DBAE91688}" type="presOf" srcId="{7F425769-DB18-445C-9C27-9BFCE22B778A}" destId="{2A310106-F104-4D9A-A5E1-75E3218250E5}" srcOrd="0" destOrd="0" presId="urn:microsoft.com/office/officeart/2005/8/layout/cycle8"/>
    <dgm:cxn modelId="{A969A788-9911-49A5-BAF4-52116D64E81E}" type="presOf" srcId="{A9975F2D-9F48-42DF-9820-EA09190A596F}" destId="{D5920994-57CA-4B34-997F-EA8995BD070A}" srcOrd="0" destOrd="0" presId="urn:microsoft.com/office/officeart/2005/8/layout/cycle8"/>
    <dgm:cxn modelId="{138D079B-2835-4EBB-8C8E-D819A0ACDFEC}" type="presOf" srcId="{7F425769-DB18-445C-9C27-9BFCE22B778A}" destId="{8F11BDC7-86FF-4C45-A884-A72C55C03CA0}" srcOrd="1" destOrd="0" presId="urn:microsoft.com/office/officeart/2005/8/layout/cycle8"/>
    <dgm:cxn modelId="{6EC7D6A9-7C5C-4990-ACFE-AEC3BBDE8A72}" type="presOf" srcId="{A9975F2D-9F48-42DF-9820-EA09190A596F}" destId="{D0B776E7-4FD8-4161-96F0-38C3517FC972}" srcOrd="1" destOrd="0" presId="urn:microsoft.com/office/officeart/2005/8/layout/cycle8"/>
    <dgm:cxn modelId="{0D0EFBB1-1DD9-486F-B838-54DDAB0BB97A}" srcId="{E0848832-37F5-4DC8-BEF8-DC077CC436AB}" destId="{7F425769-DB18-445C-9C27-9BFCE22B778A}" srcOrd="2" destOrd="0" parTransId="{2DD98286-30B1-4EA2-A495-6B0211BC1E44}" sibTransId="{ADE7A995-FB1F-4332-A80E-8CCD2BC067AB}"/>
    <dgm:cxn modelId="{F17B76B9-043A-4A39-A356-0F3B721CAB05}" type="presOf" srcId="{E0848832-37F5-4DC8-BEF8-DC077CC436AB}" destId="{69CD9579-4911-48D1-B234-57C9A77DE9C4}" srcOrd="0" destOrd="0" presId="urn:microsoft.com/office/officeart/2005/8/layout/cycle8"/>
    <dgm:cxn modelId="{06A066CE-F6E6-4909-9F4B-4D77EB752446}" srcId="{E0848832-37F5-4DC8-BEF8-DC077CC436AB}" destId="{4D6DB3DA-BCD4-4BC7-8B88-607D5E855F59}" srcOrd="1" destOrd="0" parTransId="{554FCD94-9595-4D14-90DC-9792752DDB10}" sibTransId="{09F7F65F-CAC7-450B-A3B9-CF70A3CFC014}"/>
    <dgm:cxn modelId="{682C6FE5-97B5-4A23-A315-CC0E7E1EA4D3}" srcId="{E0848832-37F5-4DC8-BEF8-DC077CC436AB}" destId="{81E64BA9-568B-4F2B-BADD-B8910CE54715}" srcOrd="0" destOrd="0" parTransId="{6F8C7B02-C866-40E6-9FA9-6E911285D1A7}" sibTransId="{2650A136-CBCB-455F-BFAC-13B5B8B33EF6}"/>
    <dgm:cxn modelId="{E2864DEF-38BA-4251-99F1-79C091842612}" type="presOf" srcId="{81E64BA9-568B-4F2B-BADD-B8910CE54715}" destId="{1869A076-4225-468B-B125-15F689E491D9}" srcOrd="1" destOrd="0" presId="urn:microsoft.com/office/officeart/2005/8/layout/cycle8"/>
    <dgm:cxn modelId="{42E942F0-A0A3-4B48-B56F-3ABB98323DE8}" type="presOf" srcId="{4D6DB3DA-BCD4-4BC7-8B88-607D5E855F59}" destId="{EDD5F941-D057-4BC8-9F12-29678095EA23}" srcOrd="1" destOrd="0" presId="urn:microsoft.com/office/officeart/2005/8/layout/cycle8"/>
    <dgm:cxn modelId="{030BB3FB-5EAD-4AF5-A16A-04C542B09C70}" srcId="{E0848832-37F5-4DC8-BEF8-DC077CC436AB}" destId="{A9975F2D-9F48-42DF-9820-EA09190A596F}" srcOrd="3" destOrd="0" parTransId="{09EDE9FB-BF14-41AE-98F2-62DD7D9CDB0F}" sibTransId="{BFE4707F-A6DB-4FE6-B03D-3931331BC51F}"/>
    <dgm:cxn modelId="{F0EED8FD-A112-4E7B-B73B-84A4F919AF04}" type="presParOf" srcId="{69CD9579-4911-48D1-B234-57C9A77DE9C4}" destId="{3E3251D5-A641-48C4-AA0C-DE1B6580FD9C}" srcOrd="0" destOrd="0" presId="urn:microsoft.com/office/officeart/2005/8/layout/cycle8"/>
    <dgm:cxn modelId="{B7DA57E8-C66F-4D60-A381-7E9807C816E2}" type="presParOf" srcId="{69CD9579-4911-48D1-B234-57C9A77DE9C4}" destId="{7483C846-C5DD-4362-BA1C-CC7015E2D347}" srcOrd="1" destOrd="0" presId="urn:microsoft.com/office/officeart/2005/8/layout/cycle8"/>
    <dgm:cxn modelId="{23FB5CB7-D388-4FBB-A765-E53113CEA1AF}" type="presParOf" srcId="{69CD9579-4911-48D1-B234-57C9A77DE9C4}" destId="{9AF3892C-421D-4BD5-8D34-0B497BE0FB5F}" srcOrd="2" destOrd="0" presId="urn:microsoft.com/office/officeart/2005/8/layout/cycle8"/>
    <dgm:cxn modelId="{A77C4DAA-6E30-47D4-9D78-06F310324B35}" type="presParOf" srcId="{69CD9579-4911-48D1-B234-57C9A77DE9C4}" destId="{1869A076-4225-468B-B125-15F689E491D9}" srcOrd="3" destOrd="0" presId="urn:microsoft.com/office/officeart/2005/8/layout/cycle8"/>
    <dgm:cxn modelId="{16626BB2-EF8F-4C8E-BF66-190662A5FDBD}" type="presParOf" srcId="{69CD9579-4911-48D1-B234-57C9A77DE9C4}" destId="{E8E36E94-9E95-4DA1-B7BE-2A37CC6DD93C}" srcOrd="4" destOrd="0" presId="urn:microsoft.com/office/officeart/2005/8/layout/cycle8"/>
    <dgm:cxn modelId="{060670C7-84A8-4F91-9307-0C9240F55DAD}" type="presParOf" srcId="{69CD9579-4911-48D1-B234-57C9A77DE9C4}" destId="{627442B2-9445-4FB9-AC73-427CDE6B36B3}" srcOrd="5" destOrd="0" presId="urn:microsoft.com/office/officeart/2005/8/layout/cycle8"/>
    <dgm:cxn modelId="{1D74CF43-1F89-4E82-BEF0-CAE2A949C082}" type="presParOf" srcId="{69CD9579-4911-48D1-B234-57C9A77DE9C4}" destId="{7D083860-D1F0-4CB8-B552-85B97ED229DE}" srcOrd="6" destOrd="0" presId="urn:microsoft.com/office/officeart/2005/8/layout/cycle8"/>
    <dgm:cxn modelId="{5B5AC219-7A3C-4B8C-9E21-94703AE7F736}" type="presParOf" srcId="{69CD9579-4911-48D1-B234-57C9A77DE9C4}" destId="{EDD5F941-D057-4BC8-9F12-29678095EA23}" srcOrd="7" destOrd="0" presId="urn:microsoft.com/office/officeart/2005/8/layout/cycle8"/>
    <dgm:cxn modelId="{D9E1AE91-1544-441F-8E8E-70646650DA57}" type="presParOf" srcId="{69CD9579-4911-48D1-B234-57C9A77DE9C4}" destId="{2A310106-F104-4D9A-A5E1-75E3218250E5}" srcOrd="8" destOrd="0" presId="urn:microsoft.com/office/officeart/2005/8/layout/cycle8"/>
    <dgm:cxn modelId="{49D6E316-1E90-4EAD-B19E-01E2B38896EC}" type="presParOf" srcId="{69CD9579-4911-48D1-B234-57C9A77DE9C4}" destId="{B6399138-B5C5-4E02-B5A5-2FBED971C86B}" srcOrd="9" destOrd="0" presId="urn:microsoft.com/office/officeart/2005/8/layout/cycle8"/>
    <dgm:cxn modelId="{7E7F1689-2E2E-449F-9EF9-FAA2B8EBFD76}" type="presParOf" srcId="{69CD9579-4911-48D1-B234-57C9A77DE9C4}" destId="{DDB42CF7-950B-422E-88B2-97832BBC5FF0}" srcOrd="10" destOrd="0" presId="urn:microsoft.com/office/officeart/2005/8/layout/cycle8"/>
    <dgm:cxn modelId="{1D996419-2861-4FD4-8063-C32C9B7714DB}" type="presParOf" srcId="{69CD9579-4911-48D1-B234-57C9A77DE9C4}" destId="{8F11BDC7-86FF-4C45-A884-A72C55C03CA0}" srcOrd="11" destOrd="0" presId="urn:microsoft.com/office/officeart/2005/8/layout/cycle8"/>
    <dgm:cxn modelId="{0867B3E2-C304-4E5A-9B91-A9D45F3BEDCD}" type="presParOf" srcId="{69CD9579-4911-48D1-B234-57C9A77DE9C4}" destId="{D5920994-57CA-4B34-997F-EA8995BD070A}" srcOrd="12" destOrd="0" presId="urn:microsoft.com/office/officeart/2005/8/layout/cycle8"/>
    <dgm:cxn modelId="{0E93228C-03F0-456F-B63A-BDC556B6F428}" type="presParOf" srcId="{69CD9579-4911-48D1-B234-57C9A77DE9C4}" destId="{D13DC621-8CF8-4DA5-89AF-B8E2D00F94AE}" srcOrd="13" destOrd="0" presId="urn:microsoft.com/office/officeart/2005/8/layout/cycle8"/>
    <dgm:cxn modelId="{7246F6E9-DC9F-4606-9E07-EC85DB1345B4}" type="presParOf" srcId="{69CD9579-4911-48D1-B234-57C9A77DE9C4}" destId="{CB4C5A50-21C0-478C-9D15-D19839B79AF5}" srcOrd="14" destOrd="0" presId="urn:microsoft.com/office/officeart/2005/8/layout/cycle8"/>
    <dgm:cxn modelId="{36EC1264-C7EA-4F0D-8253-C0C461827FE8}" type="presParOf" srcId="{69CD9579-4911-48D1-B234-57C9A77DE9C4}" destId="{D0B776E7-4FD8-4161-96F0-38C3517FC972}" srcOrd="15" destOrd="0" presId="urn:microsoft.com/office/officeart/2005/8/layout/cycle8"/>
    <dgm:cxn modelId="{66E3DAA9-E4ED-41CA-81BB-D5AAC38E0D50}" type="presParOf" srcId="{69CD9579-4911-48D1-B234-57C9A77DE9C4}" destId="{C4A5A2E1-4BC5-458B-9BA7-41FEDEF0E007}" srcOrd="16" destOrd="0" presId="urn:microsoft.com/office/officeart/2005/8/layout/cycle8"/>
    <dgm:cxn modelId="{F3543334-6618-41E3-A76F-91BF8527EBDD}" type="presParOf" srcId="{69CD9579-4911-48D1-B234-57C9A77DE9C4}" destId="{42E74089-9CAB-4A3B-974F-2C9E4676E73E}" srcOrd="17" destOrd="0" presId="urn:microsoft.com/office/officeart/2005/8/layout/cycle8"/>
    <dgm:cxn modelId="{81F04F7B-549C-42E1-B824-C38EFB8C0673}" type="presParOf" srcId="{69CD9579-4911-48D1-B234-57C9A77DE9C4}" destId="{88EFFF16-A147-416E-A4E7-C5D990EE6802}" srcOrd="18" destOrd="0" presId="urn:microsoft.com/office/officeart/2005/8/layout/cycle8"/>
    <dgm:cxn modelId="{F4894EF2-FFCC-4194-A39C-4D62515BC854}" type="presParOf" srcId="{69CD9579-4911-48D1-B234-57C9A77DE9C4}" destId="{1E4A9845-90CA-4E66-8DD8-122E448B1ACB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251D5-A641-48C4-AA0C-DE1B6580FD9C}">
      <dsp:nvSpPr>
        <dsp:cNvPr id="0" name=""/>
        <dsp:cNvSpPr/>
      </dsp:nvSpPr>
      <dsp:spPr>
        <a:xfrm>
          <a:off x="2518742" y="323663"/>
          <a:ext cx="4667126" cy="4355043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800" kern="1200" dirty="0"/>
            <a:t>GARANTIZAR</a:t>
          </a:r>
        </a:p>
      </dsp:txBody>
      <dsp:txXfrm>
        <a:off x="4996208" y="1226298"/>
        <a:ext cx="1722391" cy="1192452"/>
      </dsp:txXfrm>
    </dsp:sp>
    <dsp:sp modelId="{E8E36E94-9E95-4DA1-B7BE-2A37CC6DD93C}">
      <dsp:nvSpPr>
        <dsp:cNvPr id="0" name=""/>
        <dsp:cNvSpPr/>
      </dsp:nvSpPr>
      <dsp:spPr>
        <a:xfrm>
          <a:off x="2674783" y="469868"/>
          <a:ext cx="4355043" cy="4355043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kern="1200" dirty="0"/>
            <a:t>FACILITAR</a:t>
          </a:r>
        </a:p>
      </dsp:txBody>
      <dsp:txXfrm>
        <a:off x="4986586" y="2729825"/>
        <a:ext cx="1607218" cy="1192452"/>
      </dsp:txXfrm>
    </dsp:sp>
    <dsp:sp modelId="{2A310106-F104-4D9A-A5E1-75E3218250E5}">
      <dsp:nvSpPr>
        <dsp:cNvPr id="0" name=""/>
        <dsp:cNvSpPr/>
      </dsp:nvSpPr>
      <dsp:spPr>
        <a:xfrm>
          <a:off x="2528578" y="469868"/>
          <a:ext cx="4355043" cy="4355043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kern="1200" dirty="0"/>
            <a:t>VIGILAR</a:t>
          </a:r>
        </a:p>
      </dsp:txBody>
      <dsp:txXfrm>
        <a:off x="2964601" y="2729825"/>
        <a:ext cx="1607218" cy="1192452"/>
      </dsp:txXfrm>
    </dsp:sp>
    <dsp:sp modelId="{D5920994-57CA-4B34-997F-EA8995BD070A}">
      <dsp:nvSpPr>
        <dsp:cNvPr id="0" name=""/>
        <dsp:cNvSpPr/>
      </dsp:nvSpPr>
      <dsp:spPr>
        <a:xfrm>
          <a:off x="2528578" y="323663"/>
          <a:ext cx="4355043" cy="4355043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000" kern="1200" dirty="0"/>
            <a:t>PREVENIR Y EVITAR</a:t>
          </a:r>
        </a:p>
      </dsp:txBody>
      <dsp:txXfrm>
        <a:off x="2964601" y="1226298"/>
        <a:ext cx="1607218" cy="1192452"/>
      </dsp:txXfrm>
    </dsp:sp>
    <dsp:sp modelId="{C4A5A2E1-4BC5-458B-9BA7-41FEDEF0E007}">
      <dsp:nvSpPr>
        <dsp:cNvPr id="0" name=""/>
        <dsp:cNvSpPr/>
      </dsp:nvSpPr>
      <dsp:spPr>
        <a:xfrm>
          <a:off x="2403895" y="54065"/>
          <a:ext cx="4894239" cy="4894239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E74089-9CAB-4A3B-974F-2C9E4676E73E}">
      <dsp:nvSpPr>
        <dsp:cNvPr id="0" name=""/>
        <dsp:cNvSpPr/>
      </dsp:nvSpPr>
      <dsp:spPr>
        <a:xfrm>
          <a:off x="2405185" y="200270"/>
          <a:ext cx="4894239" cy="4894239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EFFF16-A147-416E-A4E7-C5D990EE6802}">
      <dsp:nvSpPr>
        <dsp:cNvPr id="0" name=""/>
        <dsp:cNvSpPr/>
      </dsp:nvSpPr>
      <dsp:spPr>
        <a:xfrm>
          <a:off x="2258980" y="200270"/>
          <a:ext cx="4894239" cy="4894239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A9845-90CA-4E66-8DD8-122E448B1ACB}">
      <dsp:nvSpPr>
        <dsp:cNvPr id="0" name=""/>
        <dsp:cNvSpPr/>
      </dsp:nvSpPr>
      <dsp:spPr>
        <a:xfrm>
          <a:off x="2258980" y="54065"/>
          <a:ext cx="4894239" cy="4894239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1" cy="50267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1" cy="50267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67E478D-979A-4C31-8881-D5C416F5A9C3}" type="datetimeFigureOut">
              <a:rPr lang="es-EC" smtClean="0"/>
              <a:t>26/05/2026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871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9" y="9516040"/>
            <a:ext cx="2984871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EA83CB6-8C9B-40FC-99BC-0E1FF8E87D6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8909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4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3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01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91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58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9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5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8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96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45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3202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852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35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666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21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50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6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60323" y="254932"/>
            <a:ext cx="8891752" cy="728137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EC" sz="4000" dirty="0">
                <a:latin typeface="Britannic Bold" pitchFamily="34" charset="0"/>
              </a:rPr>
              <a:t>INFORME DE RENDICIÓN DE CUENTAS 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5145655" y="4227070"/>
            <a:ext cx="2937892" cy="833815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000" dirty="0">
                <a:ln/>
                <a:solidFill>
                  <a:schemeClr val="accent4"/>
                </a:solidFill>
              </a:rPr>
              <a:t>2025</a:t>
            </a:r>
          </a:p>
        </p:txBody>
      </p:sp>
      <p:sp>
        <p:nvSpPr>
          <p:cNvPr id="3" name="AutoShape 4" descr="Casos particulares de obligado cumplimiento! – Biblioteca Interactiva  Rotulado de Alimen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741" y="3604154"/>
            <a:ext cx="2478128" cy="207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Imagen 6">
            <a:extLst>
              <a:ext uri="{FF2B5EF4-FFF2-40B4-BE49-F238E27FC236}">
                <a16:creationId xmlns:a16="http://schemas.microsoft.com/office/drawing/2014/main" id="{C49870F9-3CE5-446B-9EA0-FB6006FBC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1" y="-1603375"/>
            <a:ext cx="10103223" cy="963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178663"/>
      </p:ext>
    </p:extLst>
  </p:cSld>
  <p:clrMapOvr>
    <a:masterClrMapping/>
  </p:clrMapOvr>
  <p:transition spd="slow">
    <p:wipe dir="d"/>
    <p:sndAc>
      <p:stSnd>
        <p:snd r:embed="rId2" name="click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9B7730-F2AE-4D7B-BD0E-0D1DFEAC4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693" y="3810000"/>
            <a:ext cx="9720073" cy="4023360"/>
          </a:xfrm>
        </p:spPr>
        <p:txBody>
          <a:bodyPr/>
          <a:lstStyle/>
          <a:p>
            <a:r>
              <a:rPr lang="es-ES" dirty="0"/>
              <a:t> La rendición de cuentas es un proceso participativo, periódico, oportuno, claro y veraz, con información precisa, suficiente y con lenguaje asequible. La rendición de cuentas se realizará al menos una vez al año y su convocatoria será amplia, a todos los sectores de la sociedad relacionados y debidamente publicitad</a:t>
            </a:r>
            <a:endParaRPr lang="es-EC" dirty="0"/>
          </a:p>
        </p:txBody>
      </p:sp>
      <p:pic>
        <p:nvPicPr>
          <p:cNvPr id="2050" name="Imagen 6">
            <a:extLst>
              <a:ext uri="{FF2B5EF4-FFF2-40B4-BE49-F238E27FC236}">
                <a16:creationId xmlns:a16="http://schemas.microsoft.com/office/drawing/2014/main" id="{F0A2B73A-6932-4095-9DC2-23F4B6856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" y="-2092045"/>
            <a:ext cx="10556875" cy="963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3F41C8B-0CB1-43E9-B501-D7F1E1C10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589" y="313205"/>
            <a:ext cx="2286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5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579AF3-BB96-43FF-938F-36C2F5F4D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97859"/>
            <a:ext cx="10603096" cy="551150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s-ES" b="1" i="1" dirty="0"/>
              <a:t>El proceso de rendición de cuentas se rige por los siguientes principios:</a:t>
            </a:r>
          </a:p>
          <a:p>
            <a:r>
              <a:rPr lang="es-ES" dirty="0"/>
              <a:t>a) Principio de participación: La ciudadanía deberá estar presente en el proceso a efectos de verificar, controlar y fiscalizar la gestión, actos y omisiones de los sujetos obligados;</a:t>
            </a:r>
          </a:p>
          <a:p>
            <a:r>
              <a:rPr lang="es-ES" dirty="0"/>
              <a:t>b) Principio de transparencia.- La información del proceso deberá ser clara, verdadera y deberá reflejar con objetividad, la realidad de la gestión administrativa de los sujetos obligados . Los sujetos obligados serán responsables por inducir a conclusiones erradas, omitir o brindar información inexacta a los miembros del Consejo y la ciudadanía;</a:t>
            </a:r>
          </a:p>
          <a:p>
            <a:r>
              <a:rPr lang="es-ES" dirty="0"/>
              <a:t>c) Principio de democracia.- El proceso permitirá que la ciudadanía participe y debata sobre lo informado por los sujetos obligados;</a:t>
            </a:r>
          </a:p>
          <a:p>
            <a:r>
              <a:rPr lang="es-ES" dirty="0"/>
              <a:t>d) Principio de publicidad.- La información del proceso debe estar a disposición de la ciudadanía a través de la página web de forma. Se garantizará la mayor difusión posible de la información, de forma completa y asequible para la ciudadanía;</a:t>
            </a:r>
          </a:p>
          <a:p>
            <a:r>
              <a:rPr lang="es-ES" dirty="0"/>
              <a:t>e) Principio de continuidad.- El proceso es permanente y debe realizarse al menos una vez cada año; y,</a:t>
            </a:r>
          </a:p>
          <a:p>
            <a:r>
              <a:rPr lang="es-ES" dirty="0"/>
              <a:t>f) Principio de interactividad.- El proceso debe promover un diálogo entre las autoridades y la ciudadanía.</a:t>
            </a:r>
            <a:endParaRPr lang="es-EC" dirty="0"/>
          </a:p>
        </p:txBody>
      </p:sp>
      <p:pic>
        <p:nvPicPr>
          <p:cNvPr id="5" name="Imagen 4" descr="Imagen que contiene Icono&#10;&#10;Descripción generada con confianza muy alta">
            <a:extLst>
              <a:ext uri="{FF2B5EF4-FFF2-40B4-BE49-F238E27FC236}">
                <a16:creationId xmlns:a16="http://schemas.microsoft.com/office/drawing/2014/main" id="{CEB2E71B-9D21-4CC2-A70F-5ED8E1EC0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21" y="5549153"/>
            <a:ext cx="1524487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8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35"/>
          <a:stretch/>
        </p:blipFill>
        <p:spPr bwMode="auto">
          <a:xfrm>
            <a:off x="365476" y="830998"/>
            <a:ext cx="10355076" cy="5774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444813" y="1"/>
            <a:ext cx="43572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 Antiqua" pitchFamily="18" charset="0"/>
              </a:rPr>
              <a:t>NORMATIVA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8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779" y="523220"/>
            <a:ext cx="7392821" cy="84838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289060743"/>
              </p:ext>
            </p:extLst>
          </p:nvPr>
        </p:nvGraphicFramePr>
        <p:xfrm>
          <a:off x="1583499" y="1484784"/>
          <a:ext cx="9704611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7839765" y="1502125"/>
            <a:ext cx="4077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Acceso a la información periódica y permanente.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8563087" y="4735097"/>
            <a:ext cx="29772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 derecho al control social.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27382" y="5452720"/>
            <a:ext cx="4315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 Cumplimiento de la política pública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04356" y="2096933"/>
            <a:ext cx="3374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 corrupción y mal gobierno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579115" y="0"/>
            <a:ext cx="52453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RENDICIÓN DE CUENTAS</a:t>
            </a:r>
          </a:p>
        </p:txBody>
      </p:sp>
    </p:spTree>
    <p:extLst>
      <p:ext uri="{BB962C8B-B14F-4D97-AF65-F5344CB8AC3E}">
        <p14:creationId xmlns:p14="http://schemas.microsoft.com/office/powerpoint/2010/main" val="143043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23AC8AF-45CC-4147-989C-EEE4DD3C0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SISTEMA SOCIOCULTURAL</a:t>
            </a:r>
            <a:endParaRPr lang="es-EC" dirty="0"/>
          </a:p>
        </p:txBody>
      </p:sp>
      <p:pic>
        <p:nvPicPr>
          <p:cNvPr id="5" name="Picture 2" descr="Ilustración De Personas Alrededor Del Mundo Ilustraciones Svg, Vectoriales,  Clip Art Vectorizado Libre De Derechos. Image 10190605.">
            <a:extLst>
              <a:ext uri="{FF2B5EF4-FFF2-40B4-BE49-F238E27FC236}">
                <a16:creationId xmlns:a16="http://schemas.microsoft.com/office/drawing/2014/main" id="{C6BF3EB2-C185-410C-BF40-DF726205A5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8905" y="2366963"/>
            <a:ext cx="3374190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44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D1113F-B7D5-4862-9B9F-F2AB8B18E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547456"/>
          </a:xfrm>
        </p:spPr>
        <p:txBody>
          <a:bodyPr>
            <a:normAutofit fontScale="90000"/>
          </a:bodyPr>
          <a:lstStyle/>
          <a:p>
            <a:r>
              <a:rPr lang="es-ES" dirty="0"/>
              <a:t>CONVENIOS MIES </a:t>
            </a:r>
            <a:br>
              <a:rPr lang="es-ES" dirty="0"/>
            </a:br>
            <a:endParaRPr lang="es-EC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07C865E-D662-4062-8F42-6966A02B8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434382"/>
              </p:ext>
            </p:extLst>
          </p:nvPr>
        </p:nvGraphicFramePr>
        <p:xfrm>
          <a:off x="116541" y="520181"/>
          <a:ext cx="8074274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0274">
                  <a:extLst>
                    <a:ext uri="{9D8B030D-6E8A-4147-A177-3AD203B41FA5}">
                      <a16:colId xmlns:a16="http://schemas.microsoft.com/office/drawing/2014/main" val="253410706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3037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COSTO PROYECTO ADULTO MAYOR FEBRERO- DICIEMBRE </a:t>
                      </a:r>
                      <a:endParaRPr lang="es-EC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81720.71</a:t>
                      </a:r>
                      <a:endParaRPr lang="es-EC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8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MIES</a:t>
                      </a:r>
                      <a:endParaRPr lang="es-EC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62336.71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7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GADPR </a:t>
                      </a:r>
                      <a:endParaRPr lang="es-EC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19384.00</a:t>
                      </a:r>
                      <a:endParaRPr lang="es-EC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3051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9E7D576-2CB3-41F3-9BEF-F8150432A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88410"/>
              </p:ext>
            </p:extLst>
          </p:nvPr>
        </p:nvGraphicFramePr>
        <p:xfrm>
          <a:off x="322730" y="3588570"/>
          <a:ext cx="6552168" cy="138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84">
                  <a:extLst>
                    <a:ext uri="{9D8B030D-6E8A-4147-A177-3AD203B41FA5}">
                      <a16:colId xmlns:a16="http://schemas.microsoft.com/office/drawing/2014/main" val="791229898"/>
                    </a:ext>
                  </a:extLst>
                </a:gridCol>
                <a:gridCol w="3276084">
                  <a:extLst>
                    <a:ext uri="{9D8B030D-6E8A-4147-A177-3AD203B41FA5}">
                      <a16:colId xmlns:a16="http://schemas.microsoft.com/office/drawing/2014/main" val="1055273096"/>
                    </a:ext>
                  </a:extLst>
                </a:gridCol>
              </a:tblGrid>
              <a:tr h="641190">
                <a:tc>
                  <a:txBody>
                    <a:bodyPr/>
                    <a:lstStyle/>
                    <a:p>
                      <a:r>
                        <a:rPr lang="es-ES" dirty="0"/>
                        <a:t>COSTO PROYECTO CDI FEBRERO - DICIEMBRE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78319.65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29558"/>
                  </a:ext>
                </a:extLst>
              </a:tr>
              <a:tr h="371483">
                <a:tc>
                  <a:txBody>
                    <a:bodyPr/>
                    <a:lstStyle/>
                    <a:p>
                      <a:r>
                        <a:rPr lang="es-ES" dirty="0"/>
                        <a:t>MIES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61194.06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7098"/>
                  </a:ext>
                </a:extLst>
              </a:tr>
              <a:tr h="371483">
                <a:tc>
                  <a:txBody>
                    <a:bodyPr/>
                    <a:lstStyle/>
                    <a:p>
                      <a:r>
                        <a:rPr lang="es-ES" dirty="0"/>
                        <a:t>GADPR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17125.59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154203"/>
                  </a:ext>
                </a:extLst>
              </a:tr>
            </a:tbl>
          </a:graphicData>
        </a:graphic>
      </p:graphicFrame>
      <p:sp>
        <p:nvSpPr>
          <p:cNvPr id="9" name="AutoShape 2" descr="blob:https://web.whatsapp.com/3f9922b1-92a8-4756-8b84-fd1cf7a74a2f">
            <a:extLst>
              <a:ext uri="{FF2B5EF4-FFF2-40B4-BE49-F238E27FC236}">
                <a16:creationId xmlns:a16="http://schemas.microsoft.com/office/drawing/2014/main" id="{CFB533D9-9AF0-4EEF-8199-57E5516E94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AutoShape 6" descr="blob:https://web.whatsapp.com/3f9922b1-92a8-4756-8b84-fd1cf7a74a2f">
            <a:extLst>
              <a:ext uri="{FF2B5EF4-FFF2-40B4-BE49-F238E27FC236}">
                <a16:creationId xmlns:a16="http://schemas.microsoft.com/office/drawing/2014/main" id="{35C86367-0611-4FAC-881F-7A70738A65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3" name="Imagen 12" descr="Un grupo de personas en un auditorio&#10;&#10;Descripción generada con confianza alta">
            <a:extLst>
              <a:ext uri="{FF2B5EF4-FFF2-40B4-BE49-F238E27FC236}">
                <a16:creationId xmlns:a16="http://schemas.microsoft.com/office/drawing/2014/main" id="{116331CE-340A-495C-9B04-F2733792E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898" y="4160111"/>
            <a:ext cx="4164553" cy="234256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2BB41B3-C6EB-4E1D-B7C1-954F4FAAA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957" y="673859"/>
            <a:ext cx="4267309" cy="320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94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83535-2331-4BE6-BEEF-413EC3B8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34" y="199859"/>
            <a:ext cx="10364451" cy="1596177"/>
          </a:xfrm>
        </p:spPr>
        <p:txBody>
          <a:bodyPr>
            <a:normAutofit/>
          </a:bodyPr>
          <a:lstStyle/>
          <a:p>
            <a:r>
              <a:rPr lang="es-ES" dirty="0"/>
              <a:t>SE DA CUMPLIMIENTO CON LA ALIMENTACION DE ADULTO MAYOR Y CDI </a:t>
            </a:r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6E4D31-98F6-4A1F-AA6B-25762E600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369" y="1574530"/>
            <a:ext cx="4337888" cy="280353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248C59F-3C8A-4836-A183-8084E30F9C02}"/>
              </a:ext>
            </a:extLst>
          </p:cNvPr>
          <p:cNvSpPr txBox="1"/>
          <p:nvPr/>
        </p:nvSpPr>
        <p:spPr>
          <a:xfrm>
            <a:off x="788893" y="1855694"/>
            <a:ext cx="3774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$30245.00 MIES </a:t>
            </a:r>
            <a:r>
              <a:rPr lang="es-MX" b="1" dirty="0"/>
              <a:t>USD DÓLARES MAS IVA CDI</a:t>
            </a:r>
          </a:p>
          <a:p>
            <a:endParaRPr lang="es-EC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749461C-4C5A-4B28-9325-2DB48886DD20}"/>
              </a:ext>
            </a:extLst>
          </p:cNvPr>
          <p:cNvSpPr txBox="1"/>
          <p:nvPr/>
        </p:nvSpPr>
        <p:spPr>
          <a:xfrm>
            <a:off x="788892" y="3729335"/>
            <a:ext cx="3774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$ 38412.00 MIES  </a:t>
            </a:r>
          </a:p>
          <a:p>
            <a:r>
              <a:rPr lang="es-EC" b="1" dirty="0"/>
              <a:t> $12870.00 GAD </a:t>
            </a:r>
            <a:r>
              <a:rPr lang="es-MX" b="1" dirty="0"/>
              <a:t>ADULTO MAYOR</a:t>
            </a:r>
          </a:p>
          <a:p>
            <a:endParaRPr lang="es-EC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E124961-2C61-4D53-BFBC-C9A1236AB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99" y="3959623"/>
            <a:ext cx="3638226" cy="27286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7ED1A3-2B6E-4313-A244-22396C645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3261" y="4004217"/>
            <a:ext cx="2816596" cy="243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5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54BF4-EF9E-4100-B21E-50FEA4F4C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979" y="-20660"/>
            <a:ext cx="6508376" cy="1023749"/>
          </a:xfrm>
        </p:spPr>
        <p:txBody>
          <a:bodyPr>
            <a:normAutofit fontScale="90000"/>
          </a:bodyPr>
          <a:lstStyle/>
          <a:p>
            <a:r>
              <a:rPr lang="es-ES" dirty="0"/>
              <a:t>EVENTO SOCIO CULTURAL CARNAVAL  DE LAS FRUTAS 2025</a:t>
            </a:r>
            <a:endParaRPr lang="es-EC" dirty="0"/>
          </a:p>
        </p:txBody>
      </p:sp>
      <p:pic>
        <p:nvPicPr>
          <p:cNvPr id="17" name="Marcador de contenido 16">
            <a:extLst>
              <a:ext uri="{FF2B5EF4-FFF2-40B4-BE49-F238E27FC236}">
                <a16:creationId xmlns:a16="http://schemas.microsoft.com/office/drawing/2014/main" id="{1EB1F84E-F85E-4039-B9DB-2032FF693A5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81" y="3863788"/>
            <a:ext cx="3359790" cy="290583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77A9AC7-C616-4C48-9759-15111132513C}"/>
              </a:ext>
            </a:extLst>
          </p:cNvPr>
          <p:cNvSpPr txBox="1"/>
          <p:nvPr/>
        </p:nvSpPr>
        <p:spPr>
          <a:xfrm>
            <a:off x="8766928" y="4515439"/>
            <a:ext cx="1913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2000.00$</a:t>
            </a:r>
            <a:endParaRPr lang="es-EC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57FF08B-DF98-40C8-8672-95A6A1CDBE8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93" y="1003089"/>
            <a:ext cx="3524250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B2CAD75-6C89-415B-BA06-A4E45DE32CD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553" y="915613"/>
            <a:ext cx="3478530" cy="371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743419F-C493-4AF7-B12B-5662062AA48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565" y="361221"/>
            <a:ext cx="3087370" cy="3717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92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D5295-9017-42A8-BEDF-59121A40D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756" y="105657"/>
            <a:ext cx="9720072" cy="1499616"/>
          </a:xfrm>
        </p:spPr>
        <p:txBody>
          <a:bodyPr/>
          <a:lstStyle/>
          <a:p>
            <a:r>
              <a:rPr lang="es-ES" dirty="0"/>
              <a:t>FESTEJO NAVIDEÑO ADULTO MAYOR</a:t>
            </a:r>
            <a:endParaRPr lang="es-EC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588DDB-FA39-4320-BBD2-C35E31C2BCF7}"/>
              </a:ext>
            </a:extLst>
          </p:cNvPr>
          <p:cNvSpPr txBox="1"/>
          <p:nvPr/>
        </p:nvSpPr>
        <p:spPr>
          <a:xfrm>
            <a:off x="8193218" y="5173627"/>
            <a:ext cx="3836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2397.00 + IVA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380BC7-5939-4345-9807-3466DAAA0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3" y="1396134"/>
            <a:ext cx="5383531" cy="36868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948902-96D0-44A0-B0C8-22AE93B09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998" y="1396134"/>
            <a:ext cx="4362823" cy="327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68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0F0D7-FC47-4131-9656-A0777F1E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86" y="116256"/>
            <a:ext cx="9720072" cy="1499616"/>
          </a:xfrm>
        </p:spPr>
        <p:txBody>
          <a:bodyPr/>
          <a:lstStyle/>
          <a:p>
            <a:r>
              <a:rPr lang="es-ES" dirty="0"/>
              <a:t>FESTEJO NAVIDAD CDI</a:t>
            </a:r>
            <a:endParaRPr lang="es-EC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C60A74F-06A4-4CDE-90FC-56675D01919B}"/>
              </a:ext>
            </a:extLst>
          </p:cNvPr>
          <p:cNvSpPr txBox="1"/>
          <p:nvPr/>
        </p:nvSpPr>
        <p:spPr>
          <a:xfrm>
            <a:off x="5907741" y="5134585"/>
            <a:ext cx="3836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540.00 + IVA</a:t>
            </a:r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B9A721F-8653-4610-982B-AA3D6D3C0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7778"/>
            <a:ext cx="2830184" cy="38835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888E51-C9EC-4A53-91C2-BF27283C5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083" y="1317778"/>
            <a:ext cx="4673050" cy="35047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4AEF127-42DE-4083-841C-41DA6B665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211" y="233082"/>
            <a:ext cx="2689412" cy="35858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AE3C644-AFFB-44B7-91CA-1D88C4C90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4334" y="3987942"/>
            <a:ext cx="3405972" cy="255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45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8178B-DEE4-45B8-BC45-50471AEC3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000" dirty="0"/>
              <a:t>CONTRATACIÓN DE LOS SERVICIOS DE UN ORGANIZADOR DE EVENTOS SOCIALES CULTURALES PARA LA REALIZACION DE ACTIVIDADES DE LOS PROYECTOS DE ADULTO MAYOR EN LA MODALIDAD DE ESPACIOS DE SOCIALIZACIÓN Y ENCUENTRO CON ALIMENTACIÓN, PARA LOS ADULTOS MAYORES, EN CONVENIO EL MIES CON EL GAD PARROQUIAL RURAL DE EL GOALTAL POR EL DIA DEL ADULTO MAYOR</a:t>
            </a:r>
            <a:endParaRPr lang="es-EC" sz="20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3192BC2-E855-4D46-B131-9F5107021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77" y="2474540"/>
            <a:ext cx="3753292" cy="3424237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36CDC0-0728-4E72-B3CE-37D6F0B2E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069" y="2214694"/>
            <a:ext cx="4479028" cy="44394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0918598-2DFB-4C49-B91B-3A986408B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907" y="2046659"/>
            <a:ext cx="4354383" cy="427999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9DA83F9-806C-4650-A406-F51846D358EF}"/>
              </a:ext>
            </a:extLst>
          </p:cNvPr>
          <p:cNvSpPr txBox="1"/>
          <p:nvPr/>
        </p:nvSpPr>
        <p:spPr>
          <a:xfrm>
            <a:off x="797859" y="6149788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2397.00 + IVA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14658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3D72CF98-151F-4BF2-A79F-002E99043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000" dirty="0"/>
              <a:t>SISTEMA AMBIENTAL </a:t>
            </a:r>
            <a:endParaRPr lang="es-EC" sz="6000" dirty="0"/>
          </a:p>
        </p:txBody>
      </p:sp>
      <p:pic>
        <p:nvPicPr>
          <p:cNvPr id="5" name="Picture 2" descr="Árbol encima del mundo imagen de archivo. Imagen de fondo - 73201711">
            <a:extLst>
              <a:ext uri="{FF2B5EF4-FFF2-40B4-BE49-F238E27FC236}">
                <a16:creationId xmlns:a16="http://schemas.microsoft.com/office/drawing/2014/main" id="{892D2084-4EB0-45C6-9321-8B0C6EB43E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508" y="1973450"/>
            <a:ext cx="3994912" cy="45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26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D250B-08E7-44BD-B176-2AC93038C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59" y="276267"/>
            <a:ext cx="9956800" cy="1143000"/>
          </a:xfrm>
        </p:spPr>
        <p:txBody>
          <a:bodyPr>
            <a:noAutofit/>
          </a:bodyPr>
          <a:lstStyle/>
          <a:p>
            <a:r>
              <a:rPr lang="es-ES" sz="2000" dirty="0"/>
              <a:t>CONVENIO INTERINSTITUCIONAL PARA LA EJECUCIÓN DEL PROYECTO TITULADO “DIVERSIFICACIÓN AGRÍCOLA CON LA DOTACIÓN DE PLANTAS FRUTALES A LOS PRODUCTORES DE LA PARROQUIA EL GOALTAL, CANTÓN ESPEJO, PROVINCIA DEL CARCHI”, EN COORDINACIÓN CON EL GADM-ESPEJO </a:t>
            </a:r>
            <a:endParaRPr lang="es-EC" sz="20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990676-35FC-4E83-9B6F-C933F240B861}"/>
              </a:ext>
            </a:extLst>
          </p:cNvPr>
          <p:cNvSpPr txBox="1"/>
          <p:nvPr/>
        </p:nvSpPr>
        <p:spPr>
          <a:xfrm>
            <a:off x="188259" y="4616824"/>
            <a:ext cx="3056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GADM ESPEJO: 2000.00</a:t>
            </a:r>
          </a:p>
          <a:p>
            <a:r>
              <a:rPr lang="es-ES" dirty="0"/>
              <a:t>GADPR DE EL GOALTAL : 2000.00 $</a:t>
            </a:r>
            <a:endParaRPr lang="es-EC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98D1430-901F-4A18-9A6B-FD0158078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24" y="1419267"/>
            <a:ext cx="4792421" cy="519458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9F67702-69E9-45FF-AB20-7D3835EBBD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439" y="1173514"/>
            <a:ext cx="3531235" cy="1985010"/>
          </a:xfrm>
          <a:prstGeom prst="rect">
            <a:avLst/>
          </a:prstGeom>
          <a:noFill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64045D8-A832-4CFD-A3F2-6B41CFD8B5B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439" y="3203546"/>
            <a:ext cx="3289935" cy="1849755"/>
          </a:xfrm>
          <a:prstGeom prst="rect">
            <a:avLst/>
          </a:prstGeom>
          <a:noFill/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CFD106F-850B-4D0A-A4F9-BC0265CE782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44"/>
          <a:stretch/>
        </p:blipFill>
        <p:spPr bwMode="auto">
          <a:xfrm>
            <a:off x="281326" y="1317846"/>
            <a:ext cx="2249170" cy="2941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72295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2BEE4-1562-446F-AD59-866B1249B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808259" cy="1143000"/>
          </a:xfrm>
        </p:spPr>
        <p:txBody>
          <a:bodyPr>
            <a:normAutofit/>
          </a:bodyPr>
          <a:lstStyle/>
          <a:p>
            <a:r>
              <a:rPr lang="es-ES" dirty="0"/>
              <a:t>MANTENIMIENTOS VIALES </a:t>
            </a:r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A76B88-3393-4420-853C-CE817DB1E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1" y="1417638"/>
            <a:ext cx="3758586" cy="27509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70231D0-54B3-4777-8569-541A95DC9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521" y="1201270"/>
            <a:ext cx="2591804" cy="27509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AFA43C2-3ADD-4903-B40E-DEADA3E25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534" y="1062317"/>
            <a:ext cx="3385298" cy="451373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BF8F267-4937-470F-9ADF-AB268E849D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46" y="4159016"/>
            <a:ext cx="3416921" cy="256269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F93F465-B013-43EA-9799-69A483B83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2196" y="3803089"/>
            <a:ext cx="2930338" cy="310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1891" y="0"/>
            <a:ext cx="11508826" cy="12321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b="1" dirty="0"/>
              <a:t>MAQUINARIA GAD PARROQUIAL</a:t>
            </a:r>
            <a:endParaRPr lang="es-EC" b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7F4E266-47B6-473B-BD7F-C28D274DA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318137"/>
              </p:ext>
            </p:extLst>
          </p:nvPr>
        </p:nvGraphicFramePr>
        <p:xfrm>
          <a:off x="1386541" y="1643030"/>
          <a:ext cx="81280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1801001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4683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RUBROS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MONTO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0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</a:t>
                      </a:r>
                      <a:r>
                        <a:rPr lang="es-EC" dirty="0"/>
                        <a:t>OMBUSTIBLE (SEPT 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$2702.74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44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REPUESTOS  Y ACCESORIOS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$4299.00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0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SEGURO </a:t>
                      </a:r>
                    </a:p>
                    <a:p>
                      <a:r>
                        <a:rPr lang="es-ES" dirty="0"/>
                        <a:t>NEUMATICOS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$751.80</a:t>
                      </a:r>
                    </a:p>
                    <a:p>
                      <a:r>
                        <a:rPr lang="es-ES" dirty="0"/>
                        <a:t>$1680.00</a:t>
                      </a:r>
                    </a:p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43029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8D7399BB-CFAA-4471-90AD-0CB6658E17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48" y="3796347"/>
            <a:ext cx="3680460" cy="2618105"/>
          </a:xfrm>
          <a:prstGeom prst="rect">
            <a:avLst/>
          </a:prstGeom>
          <a:noFill/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E1B5DF-48C7-443D-8030-2D978CB2B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37" y="3916408"/>
            <a:ext cx="2401328" cy="259712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A49B99B-C9D4-4890-91EE-1FAC077183F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541" y="4278975"/>
            <a:ext cx="2516747" cy="1934210"/>
          </a:xfrm>
          <a:prstGeom prst="rect">
            <a:avLst/>
          </a:prstGeom>
          <a:noFill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34142B-F805-448F-AFF2-2373DDE962F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266" y="1643030"/>
            <a:ext cx="2064385" cy="2390775"/>
          </a:xfrm>
          <a:prstGeom prst="rect">
            <a:avLst/>
          </a:pr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A8CB4D-7E98-4241-B861-8B4B24C5F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259" y="3847852"/>
            <a:ext cx="2883658" cy="273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21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1DE91-9854-4987-91CA-75614590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DEPORTIVO </a:t>
            </a:r>
            <a:endParaRPr lang="es-EC" dirty="0"/>
          </a:p>
        </p:txBody>
      </p:sp>
      <p:pic>
        <p:nvPicPr>
          <p:cNvPr id="5" name="Marcador de contenido 4" descr="Una pelota de fútbol&#10;&#10;Descripción generada con confianza alta">
            <a:extLst>
              <a:ext uri="{FF2B5EF4-FFF2-40B4-BE49-F238E27FC236}">
                <a16:creationId xmlns:a16="http://schemas.microsoft.com/office/drawing/2014/main" id="{B51E6B77-F737-4CF6-ABC7-E5092E4E29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7600" y="1766700"/>
            <a:ext cx="6096000" cy="4038600"/>
          </a:xfrm>
        </p:spPr>
      </p:pic>
    </p:spTree>
    <p:extLst>
      <p:ext uri="{BB962C8B-B14F-4D97-AF65-F5344CB8AC3E}">
        <p14:creationId xmlns:p14="http://schemas.microsoft.com/office/powerpoint/2010/main" val="422864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0EE8D-EF43-4E37-89B4-DD3EE66D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1800" dirty="0"/>
              <a:t>FORTALECIMIENTO DEPORTIVO Y RECREACIONAL- MENCIÓN BAILOTERAPIA EN LA PARROQUIA EL GOALTAL, CANTÓN ESPEJO, OCTUBRE –DICIEMBRE 2025 </a:t>
            </a:r>
            <a:endParaRPr lang="es-EC" sz="44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B478F2D-658C-4B0A-B524-858E841F73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147008"/>
              </p:ext>
            </p:extLst>
          </p:nvPr>
        </p:nvGraphicFramePr>
        <p:xfrm>
          <a:off x="960952" y="1668137"/>
          <a:ext cx="972026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149595969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424156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RUBRO</a:t>
                      </a:r>
                      <a:endParaRPr lang="es-EC" dirty="0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MONTO</a:t>
                      </a:r>
                      <a:endParaRPr lang="es-EC" dirty="0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416294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INSTRUCTOR BAILOTERAPIA</a:t>
                      </a:r>
                      <a:endParaRPr lang="es-EC" dirty="0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1380.00</a:t>
                      </a:r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3671164471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7C821F84-2192-4FBA-9A43-E2A92EC4186D}"/>
              </a:ext>
            </a:extLst>
          </p:cNvPr>
          <p:cNvSpPr txBox="1"/>
          <p:nvPr/>
        </p:nvSpPr>
        <p:spPr>
          <a:xfrm>
            <a:off x="412376" y="3030071"/>
            <a:ext cx="329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AVENTURAS DE VERANO </a:t>
            </a:r>
            <a:endParaRPr lang="es-EC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B27D97-0817-4D89-BAFC-1629AE2C1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3" y="2668778"/>
            <a:ext cx="5119385" cy="37871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0E0A512-E8A0-44D8-B0B5-21E931BF4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671" y="3131500"/>
            <a:ext cx="3702741" cy="30558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657F2E8-DCE3-424B-B335-6C5A6A803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342" y="2319155"/>
            <a:ext cx="3128999" cy="402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78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AE8001-9B7B-475D-A1A3-86BD9884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56" y="295922"/>
            <a:ext cx="9956800" cy="64864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1000" dirty="0"/>
              <a:t>PROYECTO DEPORTIVO Y RECREACIONAL- MENCIÓN FUTBOL, INDORFUTBOL Y ECUAVOLY EN LA PARROQUIA EL GOALTAL, EN CONVENIO CON EL GADM ESPEJO Y EL GADPR EL GOALTAL СОРA GOALTAL 2025</a:t>
            </a:r>
            <a:endParaRPr lang="es-EC" sz="1600" b="1" dirty="0">
              <a:solidFill>
                <a:schemeClr val="tx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55B9718-7D9F-4037-A259-4DB935F6F57B}"/>
              </a:ext>
            </a:extLst>
          </p:cNvPr>
          <p:cNvSpPr txBox="1"/>
          <p:nvPr/>
        </p:nvSpPr>
        <p:spPr>
          <a:xfrm>
            <a:off x="5199529" y="5807427"/>
            <a:ext cx="4034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APORTE GAD ESPEJO: 3500.00</a:t>
            </a:r>
          </a:p>
          <a:p>
            <a:r>
              <a:rPr lang="es-ES" dirty="0"/>
              <a:t>APORTE GAD PARROQUIA: 1500.00</a:t>
            </a: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39176C-218A-43A5-9A9C-46B861359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" y="944562"/>
            <a:ext cx="4428977" cy="38963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31308CD-D518-474A-A5AA-3A2DC0744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247" y="1267044"/>
            <a:ext cx="3968202" cy="37511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AD840C2-4D9A-426C-8A3A-3798D0AC3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637" y="1267044"/>
            <a:ext cx="4034118" cy="375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79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1F290B-2026-4173-85CC-69072FDCA6E2}"/>
              </a:ext>
            </a:extLst>
          </p:cNvPr>
          <p:cNvSpPr txBox="1"/>
          <p:nvPr/>
        </p:nvSpPr>
        <p:spPr>
          <a:xfrm>
            <a:off x="5576047" y="1394048"/>
            <a:ext cx="58629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CONVENIO ESPECÍFICO DE COOPERACIÓN MINISTERIO DE TELECOMUNICACIONES Y DE LA SOCIEDAD DE LA INFORMACIÓN Y EL GOBIERNO AUTÓNOMO DESCENTRALIZADO PARROQUIAL EL GOALTAL “IMPLEMENTACIÓN, OPERACIÓN Y MANTENIMIENTO DE PUNTO DIGITAL GRATUITO “LAS JUNTAS” CONVENIO No. 116-2025 </a:t>
            </a:r>
            <a:endParaRPr lang="es-EC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B2A7DB-F113-4181-9608-BD98B4CFD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99" y="1394049"/>
            <a:ext cx="2736134" cy="36889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A50414-743A-4ABB-8868-41ABDB6EB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682" y="3600991"/>
            <a:ext cx="2223766" cy="29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0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4A5DED7-4355-4BD2-BDDC-29B3CA93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52960"/>
            <a:ext cx="10363200" cy="159543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1800" dirty="0"/>
              <a:t>ENTREGA MATERIAL DE ASEO Y DE OFICINA PUNTOS DIGITALES </a:t>
            </a:r>
            <a:endParaRPr lang="es-EC" sz="1800" dirty="0"/>
          </a:p>
        </p:txBody>
      </p:sp>
      <p:pic>
        <p:nvPicPr>
          <p:cNvPr id="2" name="Marcador de contenido 1">
            <a:extLst>
              <a:ext uri="{FF2B5EF4-FFF2-40B4-BE49-F238E27FC236}">
                <a16:creationId xmlns:a16="http://schemas.microsoft.com/office/drawing/2014/main" id="{1D4ED3BB-733B-4101-98EE-A60636943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3175" y="2366963"/>
            <a:ext cx="4565649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86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>
            <a:extLst>
              <a:ext uri="{FF2B5EF4-FFF2-40B4-BE49-F238E27FC236}">
                <a16:creationId xmlns:a16="http://schemas.microsoft.com/office/drawing/2014/main" id="{6C696877-4E41-4371-A862-2CB4150C6B64}"/>
              </a:ext>
            </a:extLst>
          </p:cNvPr>
          <p:cNvSpPr txBox="1">
            <a:spLocks/>
          </p:cNvSpPr>
          <p:nvPr/>
        </p:nvSpPr>
        <p:spPr>
          <a:xfrm>
            <a:off x="279154" y="314400"/>
            <a:ext cx="11633692" cy="585556"/>
          </a:xfrm>
          <a:prstGeom prst="rect">
            <a:avLst/>
          </a:prstGeom>
        </p:spPr>
        <p:txBody>
          <a:bodyPr vert="horz" anchor="b">
            <a:normAutofit fontScale="6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es-ES" dirty="0"/>
              <a:t>PROCESO “CONSTRUCCIONDE LAS BATERÍAS SANITARIAS ENGUALCHANY CORAZÓN DE MUNDONUEVO, UBICADAS EN LA PARROQUIA EL GOALTAL, CANTÓN ESPEJO, PROVINCIA DEL CARCHI”</a:t>
            </a:r>
            <a:endParaRPr lang="es-EC" b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92A31CF-3129-46BD-A3FC-EEE9104D5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382727"/>
              </p:ext>
            </p:extLst>
          </p:nvPr>
        </p:nvGraphicFramePr>
        <p:xfrm>
          <a:off x="6203575" y="2600298"/>
          <a:ext cx="56417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895">
                  <a:extLst>
                    <a:ext uri="{9D8B030D-6E8A-4147-A177-3AD203B41FA5}">
                      <a16:colId xmlns:a16="http://schemas.microsoft.com/office/drawing/2014/main" val="2053523342"/>
                    </a:ext>
                  </a:extLst>
                </a:gridCol>
                <a:gridCol w="2820895">
                  <a:extLst>
                    <a:ext uri="{9D8B030D-6E8A-4147-A177-3AD203B41FA5}">
                      <a16:colId xmlns:a16="http://schemas.microsoft.com/office/drawing/2014/main" val="34672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GADPR EL GOALTAL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5.562.45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28634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C5BDC40-5124-44C2-8EB5-D6B5EC3D0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10" y="1299882"/>
            <a:ext cx="5388084" cy="34539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20C3DD-CF8C-428E-A4CD-2C8A1FB4C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564" y="3429000"/>
            <a:ext cx="2414545" cy="3209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CA934F6-F2AC-4AF7-AC63-BD8711308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270" y="3429000"/>
            <a:ext cx="2645257" cy="35160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0CBD1F8-43CF-40F9-B3F7-416578C1D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1106" y="3769712"/>
            <a:ext cx="2050868" cy="272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11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D843F-288F-4F7E-B5F2-35E275B1C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“CONTRATACIÓN DE SERVICIO DE MANTENIMIENTO, ARREGLO DE LAS INSTALACIONES DEL CENTRO DE DESARROLLO INFANTIL CDI SONRISAS MAÑANERAS PARROQUIA EL GOALTAL CANTON ESPEJO, PROVINCIA DEL CARCHI””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A686A-9525-407B-8D89-8245B8988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30" y="2086127"/>
            <a:ext cx="9956800" cy="4873752"/>
          </a:xfrm>
        </p:spPr>
        <p:txBody>
          <a:bodyPr/>
          <a:lstStyle/>
          <a:p>
            <a:r>
              <a:rPr lang="es-ES" dirty="0"/>
              <a:t>1950.00</a:t>
            </a:r>
          </a:p>
          <a:p>
            <a:pPr marL="0" indent="0">
              <a:buNone/>
            </a:pPr>
            <a:endParaRPr lang="es-EC" dirty="0"/>
          </a:p>
        </p:txBody>
      </p:sp>
      <p:sp>
        <p:nvSpPr>
          <p:cNvPr id="5" name="AutoShape 2" descr="blob:https://web.whatsapp.com/884cf374-07f4-419b-85aa-a71437acde6c">
            <a:extLst>
              <a:ext uri="{FF2B5EF4-FFF2-40B4-BE49-F238E27FC236}">
                <a16:creationId xmlns:a16="http://schemas.microsoft.com/office/drawing/2014/main" id="{8631083D-6855-4AED-BD42-D18E645970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7" name="AutoShape 4" descr="blob:https://web.whatsapp.com/9c77dafc-265a-4aea-ac31-1081b0668f01">
            <a:extLst>
              <a:ext uri="{FF2B5EF4-FFF2-40B4-BE49-F238E27FC236}">
                <a16:creationId xmlns:a16="http://schemas.microsoft.com/office/drawing/2014/main" id="{F28A2CB9-E456-49C6-B9C3-A08BD1C2F2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9" name="AutoShape 6" descr="blob:https://web.whatsapp.com/501c8d99-f387-48b5-8f08-8e0b88f61cca">
            <a:extLst>
              <a:ext uri="{FF2B5EF4-FFF2-40B4-BE49-F238E27FC236}">
                <a16:creationId xmlns:a16="http://schemas.microsoft.com/office/drawing/2014/main" id="{B7091EDB-2ACD-4086-9C72-6AD07BB417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AutoShape 8" descr="blob:https://web.whatsapp.com/61423b26-6208-4cc7-87fe-b66e5f0b169e">
            <a:extLst>
              <a:ext uri="{FF2B5EF4-FFF2-40B4-BE49-F238E27FC236}">
                <a16:creationId xmlns:a16="http://schemas.microsoft.com/office/drawing/2014/main" id="{7FEC093A-2265-4D9A-97C2-99149AEF2E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921EB9E-7E00-4414-BF89-EB3E4EFB5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786" y="2567811"/>
            <a:ext cx="6162371" cy="4038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1094150-4965-4091-806A-0F54952F8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739" y="2523626"/>
            <a:ext cx="3633531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1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8E00A-1F5E-43DA-A4FF-F32B8991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Adquisición de material de ferretería para el Proyecto : Arreglo de las de las casas comunales de las comunidades Las Juntas-Espejo N°2-GualchánCorazon de Mundo Nuevo de la Parroquia El Goaltal, cantón Espejo, provincia del </a:t>
            </a:r>
            <a:r>
              <a:rPr lang="es-ES" sz="2400" dirty="0" err="1"/>
              <a:t>CarchI</a:t>
            </a:r>
            <a:endParaRPr lang="es-EC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671D933-7EE9-4C51-8552-120F00BB9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293" y="2286281"/>
            <a:ext cx="4565649" cy="34242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4B3B1E-BD87-45E0-982C-CB713F57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702" y="2196493"/>
            <a:ext cx="2702859" cy="36038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78622C1-F87A-4106-8D43-CA4D785C4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165" y="2196493"/>
            <a:ext cx="4422588" cy="331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21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5401E2-D41B-46AD-9829-34FB062E2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MANTENIMIENTO PUENTE CHORRO BLANCO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9F602EA-2389-4D2C-BF04-EEB84BCF5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465" y="1927693"/>
            <a:ext cx="5334670" cy="3424237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C6AE414-926C-4960-9B80-51054B4C75CF}"/>
              </a:ext>
            </a:extLst>
          </p:cNvPr>
          <p:cNvSpPr txBox="1"/>
          <p:nvPr/>
        </p:nvSpPr>
        <p:spPr>
          <a:xfrm>
            <a:off x="6544235" y="2151529"/>
            <a:ext cx="227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$3000.05</a:t>
            </a:r>
            <a:endParaRPr lang="es-EC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32472D4-9D22-4343-BD05-92A4D5CD7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255" y="2592943"/>
            <a:ext cx="5034032" cy="36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7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464CB-B2E3-4FF5-AE95-6646A71BA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9" y="785626"/>
            <a:ext cx="9956800" cy="1143000"/>
          </a:xfrm>
        </p:spPr>
        <p:txBody>
          <a:bodyPr>
            <a:noAutofit/>
          </a:bodyPr>
          <a:lstStyle/>
          <a:p>
            <a:r>
              <a:rPr lang="es-ES" sz="2400" dirty="0"/>
              <a:t>ADQUISICION DE MATERIALES DIDÁCTICOS PARA CONVENIOS CON EL MIES: CENTRO DE DESARROLLO INFANTIL (CDI) SONRISAS MAÑANERAS Y PARA EL CONVENIO, DE ATENCION AL ADULTO MAYOR ESPACIOS DE SOCIALIZACION Y ENCUENTRO DOS MODALIDADES DE LA PARROQUIA EL GOALTAL</a:t>
            </a:r>
            <a:endParaRPr lang="es-EC" sz="2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71A379B-8D1B-42A9-A4E2-289722B8EFC6}"/>
              </a:ext>
            </a:extLst>
          </p:cNvPr>
          <p:cNvSpPr txBox="1"/>
          <p:nvPr/>
        </p:nvSpPr>
        <p:spPr>
          <a:xfrm>
            <a:off x="7998736" y="2307120"/>
            <a:ext cx="3899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1382.77 + </a:t>
            </a:r>
            <a:r>
              <a:rPr lang="es-ES" b="1" dirty="0" err="1"/>
              <a:t>iva</a:t>
            </a:r>
            <a:r>
              <a:rPr lang="es-ES" b="1" dirty="0"/>
              <a:t>  </a:t>
            </a:r>
          </a:p>
          <a:p>
            <a:endParaRPr lang="es-EC" dirty="0"/>
          </a:p>
        </p:txBody>
      </p:sp>
      <p:sp>
        <p:nvSpPr>
          <p:cNvPr id="8" name="AutoShape 2" descr="blob:https://web.whatsapp.com/5c012427-73f0-4a48-a955-cf3c6a9e3e0d">
            <a:extLst>
              <a:ext uri="{FF2B5EF4-FFF2-40B4-BE49-F238E27FC236}">
                <a16:creationId xmlns:a16="http://schemas.microsoft.com/office/drawing/2014/main" id="{26ACB38E-6582-41E4-B44B-A341CEEC7A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60CC31-40E5-405C-B667-72931437C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44" y="2552642"/>
            <a:ext cx="4566300" cy="34201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3151C60-D7EB-4BE8-9816-03E49B83A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916" y="2778695"/>
            <a:ext cx="5895343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03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BCFDF-D000-46AC-BEA7-AC19F414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COMPRAS POR CATALOGO ELECTRONICO </a:t>
            </a:r>
            <a:endParaRPr lang="es-EC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B1B5605-C52D-49AF-816A-3A23D3EFF3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237134"/>
              </p:ext>
            </p:extLst>
          </p:nvPr>
        </p:nvGraphicFramePr>
        <p:xfrm>
          <a:off x="925326" y="1676400"/>
          <a:ext cx="972026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3362528698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377434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RUBROS</a:t>
                      </a:r>
                      <a:endParaRPr lang="es-EC" dirty="0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MONTOS </a:t>
                      </a:r>
                      <a:endParaRPr lang="es-EC" dirty="0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346206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MATERIAL ASEO </a:t>
                      </a:r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425.88</a:t>
                      </a:r>
                      <a:endParaRPr lang="es-EC" dirty="0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376265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MATERIAL DE OFICINA </a:t>
                      </a:r>
                      <a:endParaRPr lang="es-EC" dirty="0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568.92</a:t>
                      </a:r>
                      <a:endParaRPr lang="es-EC" dirty="0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119851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C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endParaRPr lang="es-EC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272313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C"/>
                    </a:p>
                  </a:txBody>
                  <a:tcPr marL="89268" marR="89268"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 marL="89268" marR="89268"/>
                </a:tc>
                <a:extLst>
                  <a:ext uri="{0D108BD9-81ED-4DB2-BD59-A6C34878D82A}">
                    <a16:rowId xmlns:a16="http://schemas.microsoft.com/office/drawing/2014/main" val="2307565810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2E0A9AC-0D17-4283-B706-3AB643D0C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588" y="3893121"/>
            <a:ext cx="3142612" cy="227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09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AB08B-8B6D-4CA0-AB37-348A6CF3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Procesos de contratación </a:t>
            </a:r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ABADA91-5123-40CA-B6E4-1D8D20552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1051" y="2429434"/>
            <a:ext cx="7771829" cy="3056965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83688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086F1-8E91-4412-9F77-A6617F65A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785" y="188211"/>
            <a:ext cx="10364451" cy="1596177"/>
          </a:xfrm>
        </p:spPr>
        <p:txBody>
          <a:bodyPr/>
          <a:lstStyle/>
          <a:p>
            <a:r>
              <a:rPr lang="es-ES" dirty="0"/>
              <a:t>INGRESOS 2025</a:t>
            </a:r>
            <a:endParaRPr lang="es-EC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F9510A9-FA78-4C1F-99CB-AF8A6DF758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14808"/>
              </p:ext>
            </p:extLst>
          </p:nvPr>
        </p:nvGraphicFramePr>
        <p:xfrm>
          <a:off x="493060" y="1325133"/>
          <a:ext cx="10171952" cy="38715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63827">
                  <a:extLst>
                    <a:ext uri="{9D8B030D-6E8A-4147-A177-3AD203B41FA5}">
                      <a16:colId xmlns:a16="http://schemas.microsoft.com/office/drawing/2014/main" val="2554037038"/>
                    </a:ext>
                  </a:extLst>
                </a:gridCol>
                <a:gridCol w="2777369">
                  <a:extLst>
                    <a:ext uri="{9D8B030D-6E8A-4147-A177-3AD203B41FA5}">
                      <a16:colId xmlns:a16="http://schemas.microsoft.com/office/drawing/2014/main" val="2805393005"/>
                    </a:ext>
                  </a:extLst>
                </a:gridCol>
                <a:gridCol w="2665378">
                  <a:extLst>
                    <a:ext uri="{9D8B030D-6E8A-4147-A177-3AD203B41FA5}">
                      <a16:colId xmlns:a16="http://schemas.microsoft.com/office/drawing/2014/main" val="1768386922"/>
                    </a:ext>
                  </a:extLst>
                </a:gridCol>
                <a:gridCol w="2665378">
                  <a:extLst>
                    <a:ext uri="{9D8B030D-6E8A-4147-A177-3AD203B41FA5}">
                      <a16:colId xmlns:a16="http://schemas.microsoft.com/office/drawing/2014/main" val="3235953792"/>
                    </a:ext>
                  </a:extLst>
                </a:gridCol>
              </a:tblGrid>
              <a:tr h="488278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CODIFICADO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DEVENGADO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RECAUDADO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96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/>
                        <a:t>INGRESOS CORRIENTES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83,900.00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81,432.61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73,703.87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0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err="1"/>
                        <a:t>Ocupacion</a:t>
                      </a:r>
                      <a:r>
                        <a:rPr lang="es-EC" dirty="0"/>
                        <a:t> de Lugares </a:t>
                      </a:r>
                      <a:r>
                        <a:rPr lang="es-EC" dirty="0" err="1"/>
                        <a:t>Publicos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490.00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490.00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40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TRANSFERENCIAS Y DONACIONES(Aportes a Juntas Parroquiales Rurales)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79,900.00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79,900.00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72,171.26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4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MAQUINARIAS Y EQUIPO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2,500.00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1042.61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</a:t>
                      </a:r>
                      <a:r>
                        <a:rPr lang="es-EC" dirty="0"/>
                        <a:t>042.61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20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415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DB130A-338A-4569-8556-3C04A44C5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GASTOS 2025</a:t>
            </a:r>
            <a:br>
              <a:rPr lang="es-ES" dirty="0"/>
            </a:br>
            <a:br>
              <a:rPr lang="es-ES" dirty="0"/>
            </a:br>
            <a:endParaRPr lang="es-EC" dirty="0"/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A405B727-D4F4-42D6-B5EF-E1A08EA9EC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637728"/>
              </p:ext>
            </p:extLst>
          </p:nvPr>
        </p:nvGraphicFramePr>
        <p:xfrm>
          <a:off x="672353" y="1531321"/>
          <a:ext cx="9956800" cy="37953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84612">
                  <a:extLst>
                    <a:ext uri="{9D8B030D-6E8A-4147-A177-3AD203B41FA5}">
                      <a16:colId xmlns:a16="http://schemas.microsoft.com/office/drawing/2014/main" val="2554037038"/>
                    </a:ext>
                  </a:extLst>
                </a:gridCol>
                <a:gridCol w="2593788">
                  <a:extLst>
                    <a:ext uri="{9D8B030D-6E8A-4147-A177-3AD203B41FA5}">
                      <a16:colId xmlns:a16="http://schemas.microsoft.com/office/drawing/2014/main" val="2805393005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768386922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235953792"/>
                    </a:ext>
                  </a:extLst>
                </a:gridCol>
              </a:tblGrid>
              <a:tr h="488278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CODIFICADO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DEVENGADO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PAGADO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96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/>
                        <a:t>GASTOS CORRIENTES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73,132.88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72,172.63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70,746.66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0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Servicios Básicos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2,125.00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1,811.09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1,811.09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40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GASTOS DE INVERSION</a:t>
                      </a:r>
                    </a:p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302,527.44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188,319.37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188,140.95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4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/>
                        <a:t>Espectáculos Culturales y 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9,794.00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5,334.00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5,334.00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2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8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Servicios Personales Eventuales sin Relación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59,024.78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56,460.54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56,460.54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921560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A4BB67BA-7CED-4E46-A4B8-86529FC1FE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18268"/>
              </p:ext>
            </p:extLst>
          </p:nvPr>
        </p:nvGraphicFramePr>
        <p:xfrm>
          <a:off x="672353" y="5326679"/>
          <a:ext cx="9956800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66682">
                  <a:extLst>
                    <a:ext uri="{9D8B030D-6E8A-4147-A177-3AD203B41FA5}">
                      <a16:colId xmlns:a16="http://schemas.microsoft.com/office/drawing/2014/main" val="2959225562"/>
                    </a:ext>
                  </a:extLst>
                </a:gridCol>
                <a:gridCol w="2611718">
                  <a:extLst>
                    <a:ext uri="{9D8B030D-6E8A-4147-A177-3AD203B41FA5}">
                      <a16:colId xmlns:a16="http://schemas.microsoft.com/office/drawing/2014/main" val="1016396274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924969336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599403900"/>
                    </a:ext>
                  </a:extLst>
                </a:gridCol>
              </a:tblGrid>
              <a:tr h="360660">
                <a:tc>
                  <a:txBody>
                    <a:bodyPr/>
                    <a:lstStyle/>
                    <a:p>
                      <a:r>
                        <a:rPr lang="es-ES" dirty="0"/>
                        <a:t>PLANTAS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4,000.00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3,914.50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/>
                        <a:t>3,914.50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39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636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91E45E9-2B0F-40D8-80F2-042608CAC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537861"/>
              </p:ext>
            </p:extLst>
          </p:nvPr>
        </p:nvGraphicFramePr>
        <p:xfrm>
          <a:off x="2193364" y="1383055"/>
          <a:ext cx="8128000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671659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2037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Banco Central del Ecuador Moneda de Curso Legal GAD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81836.70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7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Banco Central del Ecuador Moneda de Curso Legal MIES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27947.24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1364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416E0D1-DB5F-40B8-AE93-915E04494F4F}"/>
              </a:ext>
            </a:extLst>
          </p:cNvPr>
          <p:cNvSpPr txBox="1"/>
          <p:nvPr/>
        </p:nvSpPr>
        <p:spPr>
          <a:xfrm>
            <a:off x="3917576" y="600635"/>
            <a:ext cx="433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REPORTE BCE A DICIEMBRE 2025</a:t>
            </a:r>
            <a:endParaRPr lang="es-EC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4F91F44-2374-4A05-90D3-5210E3292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706" y="2793596"/>
            <a:ext cx="5289175" cy="37506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B85120-72CF-4642-8F0B-B8AD963CD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19" y="3039644"/>
            <a:ext cx="6042212" cy="31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08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8564"/>
            <a:ext cx="12192000" cy="786617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C" dirty="0"/>
              <a:t>RENDICION DE CUENTAS 2025                          GRACIAS!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420295" y="4110334"/>
            <a:ext cx="521807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s-ES" sz="2400" b="1" dirty="0">
                <a:ln/>
                <a:solidFill>
                  <a:schemeClr val="accent3"/>
                </a:solidFill>
              </a:rPr>
              <a:t>ADMINISTRACIÓN 2023-2027</a:t>
            </a:r>
          </a:p>
        </p:txBody>
      </p:sp>
      <p:sp>
        <p:nvSpPr>
          <p:cNvPr id="6" name="5 Rectángulo"/>
          <p:cNvSpPr/>
          <p:nvPr/>
        </p:nvSpPr>
        <p:spPr>
          <a:xfrm>
            <a:off x="0" y="6024495"/>
            <a:ext cx="1150026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Más que un compromiso legal, un deber moral!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25297D6-8978-4BAB-A8D6-530A8E1A4B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48" b="8967"/>
          <a:stretch/>
        </p:blipFill>
        <p:spPr>
          <a:xfrm>
            <a:off x="3250908" y="758604"/>
            <a:ext cx="5387460" cy="526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23852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6325</TotalTime>
  <Words>928</Words>
  <Application>Microsoft Office PowerPoint</Application>
  <PresentationFormat>Panorámica</PresentationFormat>
  <Paragraphs>148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Book Antiqua</vt:lpstr>
      <vt:lpstr>Britannic Bold</vt:lpstr>
      <vt:lpstr>Calibri</vt:lpstr>
      <vt:lpstr>Tw Cen MT</vt:lpstr>
      <vt:lpstr>Gota</vt:lpstr>
      <vt:lpstr>INFORME DE RENDICIÓN DE CUENTAS </vt:lpstr>
      <vt:lpstr>Presentación de PowerPoint</vt:lpstr>
      <vt:lpstr>Presentación de PowerPoint</vt:lpstr>
      <vt:lpstr>Presentación de PowerPoint</vt:lpstr>
      <vt:lpstr>Presentación de PowerPoint</vt:lpstr>
      <vt:lpstr>SISTEMA SOCIOCULTURAL</vt:lpstr>
      <vt:lpstr>CONVENIOS MIES  </vt:lpstr>
      <vt:lpstr>SE DA CUMPLIMIENTO CON LA ALIMENTACION DE ADULTO MAYOR Y CDI </vt:lpstr>
      <vt:lpstr>EVENTO SOCIO CULTURAL CARNAVAL  DE LAS FRUTAS 2025</vt:lpstr>
      <vt:lpstr>FESTEJO NAVIDEÑO ADULTO MAYOR</vt:lpstr>
      <vt:lpstr>FESTEJO NAVIDAD CDI</vt:lpstr>
      <vt:lpstr>CONTRATACIÓN DE LOS SERVICIOS DE UN ORGANIZADOR DE EVENTOS SOCIALES CULTURALES PARA LA REALIZACION DE ACTIVIDADES DE LOS PROYECTOS DE ADULTO MAYOR EN LA MODALIDAD DE ESPACIOS DE SOCIALIZACIÓN Y ENCUENTRO CON ALIMENTACIÓN, PARA LOS ADULTOS MAYORES, EN CONVENIO EL MIES CON EL GAD PARROQUIAL RURAL DE EL GOALTAL POR EL DIA DEL ADULTO MAYOR</vt:lpstr>
      <vt:lpstr>SISTEMA AMBIENTAL </vt:lpstr>
      <vt:lpstr>CONVENIO INTERINSTITUCIONAL PARA LA EJECUCIÓN DEL PROYECTO TITULADO “DIVERSIFICACIÓN AGRÍCOLA CON LA DOTACIÓN DE PLANTAS FRUTALES A LOS PRODUCTORES DE LA PARROQUIA EL GOALTAL, CANTÓN ESPEJO, PROVINCIA DEL CARCHI”, EN COORDINACIÓN CON EL GADM-ESPEJO </vt:lpstr>
      <vt:lpstr>MANTENIMIENTOS VIALES </vt:lpstr>
      <vt:lpstr>MAQUINARIA GAD PARROQUIAL</vt:lpstr>
      <vt:lpstr>DEPORTIVO </vt:lpstr>
      <vt:lpstr>FORTALECIMIENTO DEPORTIVO Y RECREACIONAL- MENCIÓN BAILOTERAPIA EN LA PARROQUIA EL GOALTAL, CANTÓN ESPEJO, OCTUBRE –DICIEMBRE 2025 </vt:lpstr>
      <vt:lpstr>PROYECTO DEPORTIVO Y RECREACIONAL- MENCIÓN FUTBOL, INDORFUTBOL Y ECUAVOLY EN LA PARROQUIA EL GOALTAL, EN CONVENIO CON EL GADM ESPEJO Y EL GADPR EL GOALTAL СОРA GOALTAL 2025</vt:lpstr>
      <vt:lpstr>Presentación de PowerPoint</vt:lpstr>
      <vt:lpstr>ENTREGA MATERIAL DE ASEO Y DE OFICINA PUNTOS DIGITALES </vt:lpstr>
      <vt:lpstr>Presentación de PowerPoint</vt:lpstr>
      <vt:lpstr>“CONTRATACIÓN DE SERVICIO DE MANTENIMIENTO, ARREGLO DE LAS INSTALACIONES DEL CENTRO DE DESARROLLO INFANTIL CDI SONRISAS MAÑANERAS PARROQUIA EL GOALTAL CANTON ESPEJO, PROVINCIA DEL CARCHI””</vt:lpstr>
      <vt:lpstr>Adquisición de material de ferretería para el Proyecto : Arreglo de las de las casas comunales de las comunidades Las Juntas-Espejo N°2-GualchánCorazon de Mundo Nuevo de la Parroquia El Goaltal, cantón Espejo, provincia del CarchI</vt:lpstr>
      <vt:lpstr>MANTENIMIENTO PUENTE CHORRO BLANCO </vt:lpstr>
      <vt:lpstr>ADQUISICION DE MATERIALES DIDÁCTICOS PARA CONVENIOS CON EL MIES: CENTRO DE DESARROLLO INFANTIL (CDI) SONRISAS MAÑANERAS Y PARA EL CONVENIO, DE ATENCION AL ADULTO MAYOR ESPACIOS DE SOCIALIZACION Y ENCUENTRO DOS MODALIDADES DE LA PARROQUIA EL GOALTAL</vt:lpstr>
      <vt:lpstr>COMPRAS POR CATALOGO ELECTRONICO </vt:lpstr>
      <vt:lpstr>Procesos de contratación </vt:lpstr>
      <vt:lpstr>INGRESOS 2025</vt:lpstr>
      <vt:lpstr>GASTOS 2025  </vt:lpstr>
      <vt:lpstr>Presentación de PowerPoint</vt:lpstr>
      <vt:lpstr>RENDICION DE CUENTAS 2025                         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</dc:title>
  <dc:creator>user</dc:creator>
  <cp:lastModifiedBy> </cp:lastModifiedBy>
  <cp:revision>316</cp:revision>
  <cp:lastPrinted>2026-05-26T15:22:55Z</cp:lastPrinted>
  <dcterms:created xsi:type="dcterms:W3CDTF">2017-05-26T16:25:13Z</dcterms:created>
  <dcterms:modified xsi:type="dcterms:W3CDTF">2026-05-26T17:36:25Z</dcterms:modified>
</cp:coreProperties>
</file>